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1" r:id="rId4"/>
    <p:sldId id="269" r:id="rId5"/>
    <p:sldId id="267" r:id="rId6"/>
    <p:sldId id="260" r:id="rId7"/>
    <p:sldId id="259" r:id="rId8"/>
    <p:sldId id="277" r:id="rId9"/>
    <p:sldId id="265" r:id="rId10"/>
    <p:sldId id="276" r:id="rId11"/>
    <p:sldId id="262" r:id="rId12"/>
    <p:sldId id="268" r:id="rId13"/>
    <p:sldId id="263" r:id="rId14"/>
    <p:sldId id="275" r:id="rId15"/>
    <p:sldId id="258" r:id="rId16"/>
    <p:sldId id="264" r:id="rId17"/>
    <p:sldId id="274" r:id="rId18"/>
    <p:sldId id="273" r:id="rId19"/>
    <p:sldId id="266" r:id="rId20"/>
    <p:sldId id="270" r:id="rId21"/>
    <p:sldId id="271" r:id="rId22"/>
    <p:sldId id="27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6"/>
  </p:normalViewPr>
  <p:slideViewPr>
    <p:cSldViewPr snapToGrid="0" snapToObjects="1">
      <p:cViewPr varScale="1">
        <p:scale>
          <a:sx n="112" d="100"/>
          <a:sy n="112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56E6E5-E581-7344-92D0-C47E29FD3E5C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663FDD-FBEA-B04B-99A0-7B03EC425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61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63FDD-FBEA-B04B-99A0-7B03EC425AA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27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81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803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330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9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104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72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27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27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178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37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28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A640CF-7B3E-E449-BEA3-1B43AC7164CF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F8985-413E-504D-B0B4-06417FD98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6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pode.com/content/Home" TargetMode="External"/><Relationship Id="rId4" Type="http://schemas.openxmlformats.org/officeDocument/2006/relationships/hyperlink" Target="https://www.wholesalesolar.com/" TargetMode="External"/><Relationship Id="rId5" Type="http://schemas.openxmlformats.org/officeDocument/2006/relationships/hyperlink" Target="https://www.invertersupply.com/" TargetMode="External"/><Relationship Id="rId6" Type="http://schemas.openxmlformats.org/officeDocument/2006/relationships/hyperlink" Target="http://www.dudadiesel.com/solar.php" TargetMode="External"/><Relationship Id="rId7" Type="http://schemas.openxmlformats.org/officeDocument/2006/relationships/hyperlink" Target="https://www.ebay.com/" TargetMode="External"/><Relationship Id="rId8" Type="http://schemas.openxmlformats.org/officeDocument/2006/relationships/hyperlink" Target="https://louisville.craigslist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solarblvd.com/about-u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 introduction to home solar power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(Or how I came to have a $10/month electricity bill)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47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Solar hot water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339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Preheats water before it runs into your hot water tank</a:t>
            </a:r>
          </a:p>
          <a:p>
            <a:r>
              <a:rPr lang="en-US" dirty="0"/>
              <a:t>Solar </a:t>
            </a:r>
            <a:r>
              <a:rPr lang="en-US" dirty="0" smtClean="0"/>
              <a:t>collector on the roof, with a circulator pump and additional hot water tank </a:t>
            </a:r>
          </a:p>
          <a:p>
            <a:r>
              <a:rPr lang="en-US" dirty="0" smtClean="0"/>
              <a:t>Water </a:t>
            </a:r>
            <a:r>
              <a:rPr lang="en-US" dirty="0"/>
              <a:t>heating is 10%+ of house energy </a:t>
            </a:r>
            <a:r>
              <a:rPr lang="en-US" dirty="0" smtClean="0"/>
              <a:t>use</a:t>
            </a:r>
          </a:p>
          <a:p>
            <a:r>
              <a:rPr lang="en-US" dirty="0" smtClean="0"/>
              <a:t>Best </a:t>
            </a:r>
            <a:r>
              <a:rPr lang="en-US" dirty="0"/>
              <a:t>done as addition to current hot water system (preheat tank</a:t>
            </a:r>
            <a:r>
              <a:rPr lang="en-US" dirty="0" smtClean="0"/>
              <a:t>)</a:t>
            </a:r>
          </a:p>
          <a:p>
            <a:r>
              <a:rPr lang="en-US" dirty="0" smtClean="0"/>
              <a:t>Some lifestyle changes </a:t>
            </a:r>
            <a:r>
              <a:rPr lang="mr-IN" dirty="0" smtClean="0"/>
              <a:t>…</a:t>
            </a:r>
            <a:r>
              <a:rPr lang="en-US" dirty="0" smtClean="0"/>
              <a:t>you want to run the washer, dishwasher etc. at night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125" y="576866"/>
            <a:ext cx="6100763" cy="628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97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 grid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305425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Off grid </a:t>
            </a:r>
            <a:r>
              <a:rPr lang="mr-IN" dirty="0" smtClean="0"/>
              <a:t>–</a:t>
            </a:r>
            <a:r>
              <a:rPr lang="en-US" dirty="0" smtClean="0"/>
              <a:t> no electricity bill </a:t>
            </a:r>
            <a:r>
              <a:rPr lang="en-US" dirty="0" smtClean="0">
                <a:sym typeface="Wingdings"/>
              </a:rPr>
              <a:t></a:t>
            </a:r>
          </a:p>
          <a:p>
            <a:r>
              <a:rPr lang="en-US" dirty="0" smtClean="0"/>
              <a:t>You provide all your own power </a:t>
            </a:r>
            <a:r>
              <a:rPr lang="mr-IN" dirty="0" smtClean="0"/>
              <a:t>–</a:t>
            </a:r>
            <a:r>
              <a:rPr lang="en-US" dirty="0" smtClean="0"/>
              <a:t> and don’t depend on the grid.</a:t>
            </a:r>
          </a:p>
          <a:p>
            <a:r>
              <a:rPr lang="en-US" dirty="0" smtClean="0"/>
              <a:t>Significantly more expensive because it uses (lots of) batteries</a:t>
            </a:r>
          </a:p>
          <a:p>
            <a:r>
              <a:rPr lang="en-US" dirty="0" smtClean="0"/>
              <a:t>Regular maintenance for batteries</a:t>
            </a:r>
          </a:p>
          <a:p>
            <a:r>
              <a:rPr lang="en-US" dirty="0" smtClean="0"/>
              <a:t>Bad weather for prolonged periods means using backup generator</a:t>
            </a:r>
          </a:p>
          <a:p>
            <a:r>
              <a:rPr lang="en-US" dirty="0" smtClean="0"/>
              <a:t>Great if the utility wants more than $20k to connect you to the </a:t>
            </a:r>
            <a:r>
              <a:rPr lang="en-US" dirty="0" smtClean="0"/>
              <a:t>grid</a:t>
            </a:r>
          </a:p>
          <a:p>
            <a:r>
              <a:rPr lang="en-US" dirty="0" smtClean="0"/>
              <a:t>Almost impossible to find a professional installer that will do this for you.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737" y="1482725"/>
            <a:ext cx="4240213" cy="4459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89737" y="6035040"/>
            <a:ext cx="4240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*This is badly wired </a:t>
            </a:r>
            <a:r>
              <a:rPr lang="mr-IN" dirty="0" smtClean="0"/>
              <a:t>–</a:t>
            </a:r>
            <a:r>
              <a:rPr lang="en-US" dirty="0" smtClean="0"/>
              <a:t> don’t do this!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07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Grid tied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31130" cy="4351338"/>
          </a:xfrm>
        </p:spPr>
        <p:txBody>
          <a:bodyPr>
            <a:normAutofit/>
          </a:bodyPr>
          <a:lstStyle/>
          <a:p>
            <a:r>
              <a:rPr lang="en-US" dirty="0"/>
              <a:t>Grid tied </a:t>
            </a:r>
            <a:r>
              <a:rPr lang="mr-IN" dirty="0"/>
              <a:t>–</a:t>
            </a:r>
            <a:r>
              <a:rPr lang="en-US" dirty="0"/>
              <a:t> your house is still connected to the </a:t>
            </a:r>
            <a:r>
              <a:rPr lang="en-US" dirty="0" smtClean="0"/>
              <a:t>grid</a:t>
            </a:r>
          </a:p>
          <a:p>
            <a:r>
              <a:rPr lang="en-US" dirty="0" smtClean="0"/>
              <a:t>You </a:t>
            </a:r>
            <a:r>
              <a:rPr lang="en-US" dirty="0"/>
              <a:t>still get a bill </a:t>
            </a:r>
            <a:r>
              <a:rPr lang="en-US" dirty="0" smtClean="0">
                <a:sym typeface="Wingdings"/>
              </a:rPr>
              <a:t> </a:t>
            </a:r>
          </a:p>
          <a:p>
            <a:r>
              <a:rPr lang="en-US" dirty="0" smtClean="0"/>
              <a:t>If </a:t>
            </a:r>
            <a:r>
              <a:rPr lang="en-US" dirty="0"/>
              <a:t>there’s snow on the panels for a week you still have </a:t>
            </a:r>
            <a:r>
              <a:rPr lang="en-US" dirty="0" smtClean="0"/>
              <a:t>power</a:t>
            </a:r>
          </a:p>
          <a:p>
            <a:r>
              <a:rPr lang="en-US" dirty="0" smtClean="0"/>
              <a:t>You </a:t>
            </a:r>
            <a:r>
              <a:rPr lang="en-US" dirty="0"/>
              <a:t>don’t have to replace all your power consumption with </a:t>
            </a:r>
            <a:r>
              <a:rPr lang="en-US" dirty="0" smtClean="0"/>
              <a:t>solar</a:t>
            </a:r>
          </a:p>
          <a:p>
            <a:r>
              <a:rPr lang="en-US" dirty="0" smtClean="0"/>
              <a:t>Very low maintenance  </a:t>
            </a:r>
          </a:p>
          <a:p>
            <a:r>
              <a:rPr lang="en-US" dirty="0" smtClean="0"/>
              <a:t>This is what I have...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725" y="1538288"/>
            <a:ext cx="43053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57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would I need for grid tied PV?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don’t need to replace all the power you use from the grid</a:t>
            </a:r>
            <a:r>
              <a:rPr lang="en-US" dirty="0"/>
              <a:t> </a:t>
            </a:r>
            <a:r>
              <a:rPr lang="mr-IN" dirty="0" smtClean="0"/>
              <a:t>–</a:t>
            </a:r>
            <a:r>
              <a:rPr lang="en-US" dirty="0" smtClean="0"/>
              <a:t> start small!</a:t>
            </a:r>
          </a:p>
          <a:p>
            <a:r>
              <a:rPr lang="en-US" dirty="0" smtClean="0"/>
              <a:t>Sun! So you need a clear view of the southern sky </a:t>
            </a:r>
          </a:p>
          <a:p>
            <a:r>
              <a:rPr lang="en-US" dirty="0" smtClean="0"/>
              <a:t>Roof or space in the yard </a:t>
            </a:r>
          </a:p>
          <a:p>
            <a:r>
              <a:rPr lang="en-US" dirty="0" smtClean="0"/>
              <a:t>Size of system is measured in kW </a:t>
            </a:r>
            <a:r>
              <a:rPr lang="mr-IN" dirty="0" smtClean="0"/>
              <a:t>–</a:t>
            </a:r>
            <a:r>
              <a:rPr lang="en-US" dirty="0" smtClean="0"/>
              <a:t> one panel is about 3’x5’ and makes about ¼ kW. </a:t>
            </a:r>
          </a:p>
          <a:p>
            <a:r>
              <a:rPr lang="en-US" dirty="0" smtClean="0"/>
              <a:t>System comprises panels, inverters, wiring and a mounting system</a:t>
            </a:r>
          </a:p>
          <a:p>
            <a:r>
              <a:rPr lang="en-US" dirty="0" smtClean="0"/>
              <a:t>If you needed 24kwh/day, we </a:t>
            </a:r>
            <a:r>
              <a:rPr lang="en-US" smtClean="0"/>
              <a:t>get about 6 </a:t>
            </a:r>
            <a:r>
              <a:rPr lang="en-US" dirty="0" smtClean="0"/>
              <a:t>hours </a:t>
            </a:r>
            <a:r>
              <a:rPr lang="en-US" smtClean="0"/>
              <a:t>of sunshine per day so you would need 24 / 6 or 4kw of solar panels, about 16 panels.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945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114" y="125412"/>
            <a:ext cx="8620299" cy="6402939"/>
          </a:xfrm>
        </p:spPr>
      </p:pic>
    </p:spTree>
    <p:extLst>
      <p:ext uri="{BB962C8B-B14F-4D97-AF65-F5344CB8AC3E}">
        <p14:creationId xmlns:p14="http://schemas.microsoft.com/office/powerpoint/2010/main" val="106743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Inverter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“Single string” photovoltaic solar power</a:t>
            </a:r>
            <a:br>
              <a:rPr lang="en-US" dirty="0" smtClean="0"/>
            </a:br>
            <a:r>
              <a:rPr lang="en-US" dirty="0" smtClean="0"/>
              <a:t>One or two large inverters fed by multiple panels wired together</a:t>
            </a:r>
            <a:br>
              <a:rPr lang="en-US" dirty="0" smtClean="0"/>
            </a:br>
            <a:r>
              <a:rPr lang="en-US" dirty="0" smtClean="0"/>
              <a:t>Exciting DC voltages (600v+) and issues with shading</a:t>
            </a:r>
          </a:p>
          <a:p>
            <a:r>
              <a:rPr lang="en-US" dirty="0" smtClean="0"/>
              <a:t>Possibly more reliable due to inverter being inside the house and running at a lower temperature</a:t>
            </a:r>
          </a:p>
          <a:p>
            <a:r>
              <a:rPr lang="en-US" dirty="0" smtClean="0"/>
              <a:t>“Micro-inverter” photovoltaic solar power</a:t>
            </a:r>
            <a:br>
              <a:rPr lang="en-US" dirty="0" smtClean="0"/>
            </a:br>
            <a:r>
              <a:rPr lang="en-US" dirty="0" smtClean="0"/>
              <a:t>One inverter every one or two panels</a:t>
            </a:r>
            <a:br>
              <a:rPr lang="en-US" dirty="0" smtClean="0"/>
            </a:br>
            <a:r>
              <a:rPr lang="en-US" dirty="0" smtClean="0"/>
              <a:t>Regular house voltages (240v AC</a:t>
            </a:r>
            <a:r>
              <a:rPr lang="en-US" dirty="0" smtClean="0"/>
              <a:t>)</a:t>
            </a:r>
          </a:p>
          <a:p>
            <a:r>
              <a:rPr lang="en-US" dirty="0" smtClean="0"/>
              <a:t>More </a:t>
            </a:r>
            <a:r>
              <a:rPr lang="en-US" dirty="0" smtClean="0"/>
              <a:t>fault tolerant </a:t>
            </a:r>
            <a:r>
              <a:rPr lang="mr-IN" dirty="0" smtClean="0"/>
              <a:t>–</a:t>
            </a:r>
            <a:r>
              <a:rPr lang="en-US" dirty="0" smtClean="0"/>
              <a:t> one inverter failing doesn’t stop power </a:t>
            </a:r>
            <a:r>
              <a:rPr lang="en-US" dirty="0" smtClean="0"/>
              <a:t>production</a:t>
            </a:r>
          </a:p>
          <a:p>
            <a:r>
              <a:rPr lang="en-US" dirty="0"/>
              <a:t>“Hybrid inverter” </a:t>
            </a:r>
            <a:r>
              <a:rPr lang="mr-IN" dirty="0"/>
              <a:t>–</a:t>
            </a:r>
            <a:r>
              <a:rPr lang="en-US" dirty="0"/>
              <a:t> grid tied inverter which can also provide power if the grid goes down. There are examples that are micro inverters (IQ-8) and string inverters like Solar Edge.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involved in putting it together?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77" y="1425575"/>
            <a:ext cx="6198924" cy="478948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6783" y="1425576"/>
            <a:ext cx="6363453" cy="478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89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199" y="1485899"/>
            <a:ext cx="7162801" cy="53721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62700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8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70" y="641791"/>
            <a:ext cx="7414684" cy="556101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569692" y="1198475"/>
            <a:ext cx="5930195" cy="444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70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Suppliers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://www.solarblvd.com/about-us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low cost panels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www.anapode.com/content/Home</a:t>
            </a:r>
            <a:r>
              <a:rPr lang="en-US" dirty="0" smtClean="0"/>
              <a:t> complete system kits</a:t>
            </a:r>
          </a:p>
          <a:p>
            <a:r>
              <a:rPr lang="en-US" dirty="0">
                <a:hlinkClick r:id="rId4"/>
              </a:rPr>
              <a:t>https://www.wholesalesolar.com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low cost parts</a:t>
            </a:r>
          </a:p>
          <a:p>
            <a:r>
              <a:rPr lang="en-US" dirty="0">
                <a:hlinkClick r:id="rId5"/>
              </a:rPr>
              <a:t>https://www.invertersupply.com</a:t>
            </a:r>
            <a:r>
              <a:rPr lang="en-US" dirty="0" smtClean="0">
                <a:hlinkClick r:id="rId5"/>
              </a:rPr>
              <a:t>/</a:t>
            </a:r>
            <a:r>
              <a:rPr lang="en-US" dirty="0" smtClean="0"/>
              <a:t> low cost racking and inverters</a:t>
            </a:r>
          </a:p>
          <a:p>
            <a:r>
              <a:rPr lang="en-US" dirty="0">
                <a:hlinkClick r:id="rId6"/>
              </a:rPr>
              <a:t>http://</a:t>
            </a:r>
            <a:r>
              <a:rPr lang="en-US" dirty="0" smtClean="0">
                <a:hlinkClick r:id="rId6"/>
              </a:rPr>
              <a:t>www.dudadiesel.com/solar.php</a:t>
            </a:r>
            <a:r>
              <a:rPr lang="en-US" dirty="0" smtClean="0"/>
              <a:t> solar hot water systems</a:t>
            </a:r>
          </a:p>
          <a:p>
            <a:r>
              <a:rPr lang="en-US" dirty="0" smtClean="0"/>
              <a:t>And </a:t>
            </a:r>
            <a:r>
              <a:rPr lang="en-US" dirty="0"/>
              <a:t>of course </a:t>
            </a:r>
            <a:r>
              <a:rPr lang="en-US" dirty="0">
                <a:hlinkClick r:id="rId7"/>
              </a:rPr>
              <a:t>https://www.ebay.com</a:t>
            </a:r>
            <a:r>
              <a:rPr lang="en-US" dirty="0" smtClean="0">
                <a:hlinkClick r:id="rId7"/>
              </a:rPr>
              <a:t>/</a:t>
            </a:r>
            <a:endParaRPr lang="en-US" dirty="0" smtClean="0"/>
          </a:p>
          <a:p>
            <a:r>
              <a:rPr lang="en-US" dirty="0" smtClean="0"/>
              <a:t>And </a:t>
            </a:r>
            <a:r>
              <a:rPr lang="en-US" dirty="0"/>
              <a:t>my personal favorite: </a:t>
            </a:r>
            <a:r>
              <a:rPr lang="en-US" dirty="0">
                <a:hlinkClick r:id="rId8"/>
              </a:rPr>
              <a:t>https://louisville.craigslist.org</a:t>
            </a:r>
            <a:r>
              <a:rPr lang="en-US" dirty="0" smtClean="0">
                <a:hlinkClick r:id="rId8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128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400" y="1394619"/>
            <a:ext cx="4927600" cy="3441700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21619"/>
            <a:ext cx="66167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05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2165"/>
          </a:xfrm>
        </p:spPr>
        <p:txBody>
          <a:bodyPr/>
          <a:lstStyle/>
          <a:p>
            <a:pPr algn="ctr"/>
            <a:r>
              <a:rPr lang="en-US" dirty="0" smtClean="0"/>
              <a:t>Toys </a:t>
            </a:r>
            <a:r>
              <a:rPr lang="mr-IN" dirty="0" smtClean="0"/>
              <a:t>–</a:t>
            </a:r>
            <a:r>
              <a:rPr lang="en-US" dirty="0" smtClean="0"/>
              <a:t> Enphase enlighten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65" y="1177290"/>
            <a:ext cx="10478631" cy="543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2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6445"/>
          </a:xfrm>
        </p:spPr>
        <p:txBody>
          <a:bodyPr/>
          <a:lstStyle/>
          <a:p>
            <a:pPr algn="ctr"/>
            <a:r>
              <a:rPr lang="en-US" dirty="0" smtClean="0"/>
              <a:t>Toys - sense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207" y="1011238"/>
            <a:ext cx="6895868" cy="5605936"/>
          </a:xfrm>
        </p:spPr>
      </p:pic>
    </p:spTree>
    <p:extLst>
      <p:ext uri="{BB962C8B-B14F-4D97-AF65-F5344CB8AC3E}">
        <p14:creationId xmlns:p14="http://schemas.microsoft.com/office/powerpoint/2010/main" val="37552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150" y="1358899"/>
            <a:ext cx="8013700" cy="527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05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68630"/>
            <a:ext cx="10515600" cy="5708333"/>
          </a:xfrm>
        </p:spPr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What’s it like to live with?</a:t>
            </a:r>
          </a:p>
          <a:p>
            <a:r>
              <a:rPr lang="en-US" dirty="0" smtClean="0"/>
              <a:t>Why do it?</a:t>
            </a:r>
          </a:p>
          <a:p>
            <a:r>
              <a:rPr lang="en-US" dirty="0" smtClean="0"/>
              <a:t>Before spending money on solar stuff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Terminology</a:t>
            </a:r>
          </a:p>
          <a:p>
            <a:r>
              <a:rPr lang="en-US" dirty="0"/>
              <a:t>What does it cost</a:t>
            </a:r>
            <a:r>
              <a:rPr lang="en-US" dirty="0" smtClean="0"/>
              <a:t>?</a:t>
            </a:r>
          </a:p>
          <a:p>
            <a:r>
              <a:rPr lang="en-US" dirty="0" smtClean="0"/>
              <a:t>Solar hot water</a:t>
            </a:r>
          </a:p>
          <a:p>
            <a:r>
              <a:rPr lang="en-US" dirty="0" smtClean="0"/>
              <a:t>Off grid or grid tied</a:t>
            </a:r>
          </a:p>
          <a:p>
            <a:r>
              <a:rPr lang="en-US" dirty="0" smtClean="0"/>
              <a:t>Inverter type</a:t>
            </a:r>
          </a:p>
          <a:p>
            <a:r>
              <a:rPr lang="en-US" dirty="0"/>
              <a:t>What would I need?</a:t>
            </a:r>
          </a:p>
          <a:p>
            <a:r>
              <a:rPr lang="en-US" dirty="0" smtClean="0"/>
              <a:t>What’s involved in putting the system together?</a:t>
            </a:r>
          </a:p>
          <a:p>
            <a:r>
              <a:rPr lang="en-US" dirty="0" smtClean="0"/>
              <a:t>Suppliers</a:t>
            </a:r>
          </a:p>
          <a:p>
            <a:r>
              <a:rPr lang="en-US" dirty="0" smtClean="0"/>
              <a:t>Useful stuff/toys</a:t>
            </a:r>
          </a:p>
          <a:p>
            <a:r>
              <a:rPr lang="en-US" dirty="0" smtClean="0"/>
              <a:t>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9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What’s it like to live with?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164" y="1439861"/>
            <a:ext cx="6713574" cy="4684747"/>
          </a:xfrm>
        </p:spPr>
      </p:pic>
    </p:spTree>
    <p:extLst>
      <p:ext uri="{BB962C8B-B14F-4D97-AF65-F5344CB8AC3E}">
        <p14:creationId xmlns:p14="http://schemas.microsoft.com/office/powerpoint/2010/main" val="66353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No, you </a:t>
            </a:r>
            <a:r>
              <a:rPr lang="en-US" dirty="0" err="1" smtClean="0"/>
              <a:t>muppet</a:t>
            </a:r>
            <a:r>
              <a:rPr lang="en-US" dirty="0" smtClean="0"/>
              <a:t>, what’s it like to live with really?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 my system (7kw on the roof of my house, </a:t>
            </a:r>
            <a:r>
              <a:rPr lang="en-US" dirty="0" err="1" smtClean="0"/>
              <a:t>microinverters</a:t>
            </a:r>
            <a:r>
              <a:rPr lang="en-US" dirty="0" smtClean="0"/>
              <a:t>, net metering):</a:t>
            </a:r>
          </a:p>
          <a:p>
            <a:r>
              <a:rPr lang="en-US" dirty="0" smtClean="0"/>
              <a:t>No maintenance (well, maybe hosing off the panels once in a while)</a:t>
            </a:r>
          </a:p>
          <a:p>
            <a:r>
              <a:rPr lang="en-US" dirty="0" smtClean="0"/>
              <a:t>Electricity bill is a touch more complex to read but a LOT smaller</a:t>
            </a:r>
          </a:p>
          <a:p>
            <a:r>
              <a:rPr lang="en-US" dirty="0" err="1" smtClean="0"/>
              <a:t>Er</a:t>
            </a:r>
            <a:r>
              <a:rPr lang="en-US" dirty="0" smtClean="0"/>
              <a:t>, that’s it. Plug stuff in, it works.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Low risk investment:</a:t>
            </a:r>
            <a:br>
              <a:rPr lang="en-US" dirty="0" smtClean="0"/>
            </a:br>
            <a:r>
              <a:rPr lang="en-US" dirty="0" smtClean="0"/>
              <a:t>cash saved on electricity bill is after-tax </a:t>
            </a:r>
            <a:br>
              <a:rPr lang="en-US" dirty="0" smtClean="0"/>
            </a:br>
            <a:r>
              <a:rPr lang="en-US" dirty="0" smtClean="0"/>
              <a:t>lower bills are a big resale benefit</a:t>
            </a:r>
          </a:p>
          <a:p>
            <a:r>
              <a:rPr lang="en-US" dirty="0" smtClean="0"/>
              <a:t>Good for the planet</a:t>
            </a:r>
            <a:br>
              <a:rPr lang="en-US" dirty="0" smtClean="0"/>
            </a:br>
            <a:r>
              <a:rPr lang="en-US" dirty="0" smtClean="0"/>
              <a:t>(But so is roof insulation, walking places and going vegetarian)</a:t>
            </a:r>
          </a:p>
          <a:p>
            <a:r>
              <a:rPr lang="en-US" dirty="0" smtClean="0"/>
              <a:t>It’s deeply cool making your own power</a:t>
            </a:r>
          </a:p>
          <a:p>
            <a:r>
              <a:rPr lang="en-US" dirty="0" smtClean="0"/>
              <a:t>It is a fun DIY project</a:t>
            </a:r>
          </a:p>
          <a:p>
            <a:r>
              <a:rPr lang="en-US" dirty="0" smtClean="0"/>
              <a:t>My friends and neighbors will be impressed/horrified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73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spending money on solar stuff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Energy audit ($100)</a:t>
            </a:r>
            <a:br>
              <a:rPr lang="en-US" dirty="0" smtClean="0"/>
            </a:br>
            <a:r>
              <a:rPr lang="en-US" dirty="0" smtClean="0"/>
              <a:t>In my case, this led me to:</a:t>
            </a:r>
          </a:p>
          <a:p>
            <a:r>
              <a:rPr lang="en-US" dirty="0" smtClean="0"/>
              <a:t>Roof insulation (12+ inches extra fiberglass insulation) ($1200)</a:t>
            </a:r>
          </a:p>
          <a:p>
            <a:r>
              <a:rPr lang="en-US" dirty="0" smtClean="0"/>
              <a:t>LED lights ($200)</a:t>
            </a:r>
          </a:p>
          <a:p>
            <a:r>
              <a:rPr lang="en-US" dirty="0" smtClean="0"/>
              <a:t>Seal round windows and doors ($30)</a:t>
            </a:r>
          </a:p>
          <a:p>
            <a:r>
              <a:rPr lang="en-US" dirty="0" smtClean="0"/>
              <a:t>Seal the air leaks from outlet boxes (same caulk for windows)</a:t>
            </a:r>
          </a:p>
          <a:p>
            <a:r>
              <a:rPr lang="en-US" dirty="0" smtClean="0"/>
              <a:t>Seal the AC ducting and insulate the duct in the roof ($100)</a:t>
            </a:r>
          </a:p>
          <a:p>
            <a:r>
              <a:rPr lang="en-US" dirty="0" smtClean="0"/>
              <a:t>Hybrid water heater (GEA store has them for $500!)</a:t>
            </a:r>
          </a:p>
          <a:p>
            <a:r>
              <a:rPr lang="en-US" dirty="0" smtClean="0"/>
              <a:t>Energy star roof shingles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450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Inverter </a:t>
            </a:r>
            <a:r>
              <a:rPr lang="mr-IN" dirty="0" smtClean="0"/>
              <a:t>–</a:t>
            </a:r>
            <a:r>
              <a:rPr lang="en-US" dirty="0" smtClean="0"/>
              <a:t> a chunk of electronics that turns the direct current (DC) power from the panel(s) into alternating current (AC)</a:t>
            </a:r>
          </a:p>
          <a:p>
            <a:r>
              <a:rPr lang="en-US" dirty="0" smtClean="0"/>
              <a:t>Kw </a:t>
            </a:r>
            <a:r>
              <a:rPr lang="mr-IN" dirty="0" smtClean="0"/>
              <a:t>–</a:t>
            </a:r>
            <a:r>
              <a:rPr lang="en-US" dirty="0" smtClean="0"/>
              <a:t> kilo-watt, a measure of power. A hairdryer or a drip coffee maker use about 1 kw, the dryer uses about 3 kw. A 3’x5’ solar panel makes about ¼ kw in really bright sunlight.</a:t>
            </a:r>
          </a:p>
          <a:p>
            <a:r>
              <a:rPr lang="en-US" dirty="0" smtClean="0"/>
              <a:t>Kwh </a:t>
            </a:r>
            <a:r>
              <a:rPr lang="mr-IN" dirty="0" smtClean="0"/>
              <a:t>–</a:t>
            </a:r>
            <a:r>
              <a:rPr lang="en-US" dirty="0" smtClean="0"/>
              <a:t> kilo watt hour, or a load of 1 kw for 1 hour. When you look at the electricity bill, this is what they are counting. Before I started my house used about 40 kwh per day (2400 </a:t>
            </a:r>
            <a:r>
              <a:rPr lang="en-US" dirty="0" err="1" smtClean="0"/>
              <a:t>sq</a:t>
            </a:r>
            <a:r>
              <a:rPr lang="en-US" dirty="0" smtClean="0"/>
              <a:t> </a:t>
            </a:r>
            <a:r>
              <a:rPr lang="en-US" dirty="0" err="1" smtClean="0"/>
              <a:t>ft</a:t>
            </a:r>
            <a:r>
              <a:rPr lang="en-US" dirty="0" smtClean="0"/>
              <a:t> ranch). LG&amp;E currently charge around $0.12/kwh.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06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it cost?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75714"/>
            <a:ext cx="4914901" cy="490124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Quote in 2013 for 3kw ground mount system was $18.5k. </a:t>
            </a:r>
          </a:p>
          <a:p>
            <a:r>
              <a:rPr lang="en-US" dirty="0" smtClean="0"/>
              <a:t>Phase 1: 2013 DIY 5kw system (20 panels) - $11k (with $4.5k back)</a:t>
            </a:r>
          </a:p>
          <a:p>
            <a:r>
              <a:rPr lang="en-US" dirty="0" smtClean="0"/>
              <a:t>Phase 2: 2016 DIY 2kw from Craigslist - $2k</a:t>
            </a:r>
          </a:p>
          <a:p>
            <a:r>
              <a:rPr lang="en-US" dirty="0" smtClean="0"/>
              <a:t>Neighbor bought 3kw DIY system from Craigslist for $3.4k</a:t>
            </a:r>
          </a:p>
          <a:p>
            <a:r>
              <a:rPr lang="en-US" dirty="0" smtClean="0"/>
              <a:t>You can start with a single panel system for about $300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Until the end of 2019 you get 30% back as a tax credit </a:t>
            </a:r>
            <a:r>
              <a:rPr lang="en-US" dirty="0" smtClean="0">
                <a:sym typeface="Wingdings"/>
              </a:rPr>
              <a:t></a:t>
            </a:r>
          </a:p>
          <a:p>
            <a:r>
              <a:rPr lang="en-US" dirty="0" smtClean="0">
                <a:sym typeface="Wingdings"/>
              </a:rPr>
              <a:t>Solar hot water systems can be had for about $</a:t>
            </a:r>
            <a:r>
              <a:rPr lang="en-US" dirty="0" smtClean="0">
                <a:sym typeface="Wingdings"/>
              </a:rPr>
              <a:t>2k</a:t>
            </a:r>
          </a:p>
          <a:p>
            <a:r>
              <a:rPr lang="en-US" dirty="0" smtClean="0">
                <a:sym typeface="Wingdings"/>
              </a:rPr>
              <a:t>Rough guide </a:t>
            </a:r>
            <a:r>
              <a:rPr lang="mr-IN" dirty="0" smtClean="0">
                <a:sym typeface="Wingdings"/>
              </a:rPr>
              <a:t>–</a:t>
            </a:r>
            <a:r>
              <a:rPr lang="en-US" dirty="0" smtClean="0">
                <a:sym typeface="Wingdings"/>
              </a:rPr>
              <a:t> DIY grid-tie is $1.20/w, professional grid-tie install is $3/w to $4/w and off grid with batteries is going to be around $6/w to $7/w.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1" y="1275714"/>
            <a:ext cx="5876925" cy="4901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52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8852</TotalTime>
  <Words>810</Words>
  <Application>Microsoft Macintosh PowerPoint</Application>
  <PresentationFormat>Widescreen</PresentationFormat>
  <Paragraphs>98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Mangal</vt:lpstr>
      <vt:lpstr>Wingdings</vt:lpstr>
      <vt:lpstr>Office Theme</vt:lpstr>
      <vt:lpstr>An introduction to home solar power</vt:lpstr>
      <vt:lpstr>PowerPoint Presentation</vt:lpstr>
      <vt:lpstr>PowerPoint Presentation</vt:lpstr>
      <vt:lpstr>What’s it like to live with?</vt:lpstr>
      <vt:lpstr>No, you muppet, what’s it like to live with really?</vt:lpstr>
      <vt:lpstr>Why do it?</vt:lpstr>
      <vt:lpstr>Before spending money on solar stuff…</vt:lpstr>
      <vt:lpstr>Terminology</vt:lpstr>
      <vt:lpstr>What does it cost?</vt:lpstr>
      <vt:lpstr>Solar hot water</vt:lpstr>
      <vt:lpstr>Off grid</vt:lpstr>
      <vt:lpstr>Grid tied</vt:lpstr>
      <vt:lpstr>What would I need for grid tied PV?</vt:lpstr>
      <vt:lpstr>PowerPoint Presentation</vt:lpstr>
      <vt:lpstr>Inverter types</vt:lpstr>
      <vt:lpstr>What’s involved in putting it together?</vt:lpstr>
      <vt:lpstr>PowerPoint Presentation</vt:lpstr>
      <vt:lpstr>PowerPoint Presentation</vt:lpstr>
      <vt:lpstr>Suppliers</vt:lpstr>
      <vt:lpstr>Toys – Enphase enlighten</vt:lpstr>
      <vt:lpstr>Toys - sense</vt:lpstr>
      <vt:lpstr>Questions?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home solar power</dc:title>
  <dc:creator>Goodjohn, Paul (GE Appliances, Haier)</dc:creator>
  <cp:lastModifiedBy>Goodjohn, Paul (GE Appliances, Haier)</cp:lastModifiedBy>
  <cp:revision>42</cp:revision>
  <cp:lastPrinted>2018-10-03T19:50:54Z</cp:lastPrinted>
  <dcterms:created xsi:type="dcterms:W3CDTF">2018-09-07T17:10:04Z</dcterms:created>
  <dcterms:modified xsi:type="dcterms:W3CDTF">2019-01-23T13:23:01Z</dcterms:modified>
</cp:coreProperties>
</file>

<file path=docProps/thumbnail.jpeg>
</file>